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13"/>
  </p:notesMasterIdLst>
  <p:sldIdLst>
    <p:sldId id="488" r:id="rId2"/>
    <p:sldId id="489" r:id="rId3"/>
    <p:sldId id="490" r:id="rId4"/>
    <p:sldId id="491" r:id="rId5"/>
    <p:sldId id="492" r:id="rId6"/>
    <p:sldId id="493" r:id="rId7"/>
    <p:sldId id="508" r:id="rId8"/>
    <p:sldId id="494" r:id="rId9"/>
    <p:sldId id="495" r:id="rId10"/>
    <p:sldId id="496" r:id="rId11"/>
    <p:sldId id="49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4671" autoAdjust="0"/>
  </p:normalViewPr>
  <p:slideViewPr>
    <p:cSldViewPr>
      <p:cViewPr varScale="1">
        <p:scale>
          <a:sx n="56" d="100"/>
          <a:sy n="56" d="100"/>
        </p:scale>
        <p:origin x="143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9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B02CAA3-FB59-418E-9CBB-9ADA7FE6DA47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3D08F9-E52C-426E-A837-4E3CA8ADB0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8482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B5FAF-397D-4A4A-BA42-673EED3B124F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A2EAA-2942-45A7-AD7F-984A5C2CC0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729716"/>
      </p:ext>
    </p:extLst>
  </p:cSld>
  <p:clrMapOvr>
    <a:masterClrMapping/>
  </p:clrMapOvr>
  <p:transition advClick="0" advTm="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27FFC-E236-40A8-BD03-D5F7E95C7713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19E17-3A8D-4BFD-8B68-A7E7D309F2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1214258"/>
      </p:ext>
    </p:extLst>
  </p:cSld>
  <p:clrMapOvr>
    <a:masterClrMapping/>
  </p:clrMapOvr>
  <p:transition advClick="0" advTm="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3FFC-59EA-4A1D-B7A9-695D34B82AB9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91DD4-9E48-4944-B507-8195F91A17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0033965"/>
      </p:ext>
    </p:extLst>
  </p:cSld>
  <p:clrMapOvr>
    <a:masterClrMapping/>
  </p:clrMapOvr>
  <p:transition advClick="0" advTm="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230B6-21B6-42F4-B84A-9B106C0846CF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99105-3AD9-4F6F-A6A5-76330EF598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2375351"/>
      </p:ext>
    </p:extLst>
  </p:cSld>
  <p:clrMapOvr>
    <a:masterClrMapping/>
  </p:clrMapOvr>
  <p:transition advClick="0" advTm="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A9BB0-456E-432B-9FF0-DCA7151EA388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8CBBC-E370-4B32-9318-EFDE985B9F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8414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9FFC-9B7C-41BB-AF9F-3A1DF8FC7A31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9EB9-6D6E-4C6D-8A8A-BA8D3EFF15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0307826"/>
      </p:ext>
    </p:extLst>
  </p:cSld>
  <p:clrMapOvr>
    <a:masterClrMapping/>
  </p:clrMapOvr>
  <p:transition advClick="0" advTm="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D888-DCA7-41AE-BA03-7C34791F07E3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A8531-1FFB-4BC6-A1B8-C405535009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0411388"/>
      </p:ext>
    </p:extLst>
  </p:cSld>
  <p:clrMapOvr>
    <a:masterClrMapping/>
  </p:clrMapOvr>
  <p:transition advClick="0" advTm="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B131E-7ED7-4E7A-BCF4-8D6B97C74507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7D9D4-2B7F-420F-9BF9-520C71CE5F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9657420"/>
      </p:ext>
    </p:extLst>
  </p:cSld>
  <p:clrMapOvr>
    <a:masterClrMapping/>
  </p:clrMapOvr>
  <p:transition advClick="0" advTm="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75761-B0C2-4642-90B3-3EBF269908FF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46744-E6D0-4386-B1CE-FFED4E3116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21925"/>
      </p:ext>
    </p:extLst>
  </p:cSld>
  <p:clrMapOvr>
    <a:masterClrMapping/>
  </p:clrMapOvr>
  <p:transition advClick="0" advTm="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2BF6C-AFF0-4B92-9923-DC7858AFE458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C9764-9FFC-4937-98B4-CB1E8CB4E7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4878845"/>
      </p:ext>
    </p:extLst>
  </p:cSld>
  <p:clrMapOvr>
    <a:masterClrMapping/>
  </p:clrMapOvr>
  <p:transition advClick="0" advTm="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D488F-EAC4-44C8-868F-D6A46C878564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59EDC-C3FC-4699-BE51-94FBDCE945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9515687"/>
      </p:ext>
    </p:extLst>
  </p:cSld>
  <p:clrMapOvr>
    <a:masterClrMapping/>
  </p:clrMapOvr>
  <p:transition advClick="0" advTm="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white">
                    <a:shade val="50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18796A-2FD4-4400-AAF4-0B16D7E43408}" type="datetimeFigureOut">
              <a:rPr lang="ru-RU"/>
              <a:pPr>
                <a:defRPr/>
              </a:pPr>
              <a:t>06.11.2015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white">
                    <a:shade val="50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  <a:latin typeface="Times New Roman" panose="02020603050405020304" pitchFamily="18" charset="0"/>
              </a:defRPr>
            </a:lvl1pPr>
          </a:lstStyle>
          <a:p>
            <a:fld id="{7311CAE5-BFA9-4E9D-B5F0-C9A0E8EE0C5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50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ransition advClick="0" advTm="700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4"/>
          <p:cNvSpPr>
            <a:spLocks noChangeArrowheads="1"/>
          </p:cNvSpPr>
          <p:nvPr/>
        </p:nvSpPr>
        <p:spPr bwMode="auto">
          <a:xfrm>
            <a:off x="395288" y="1412875"/>
            <a:ext cx="839152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5400" b="1" i="1">
                <a:solidFill>
                  <a:srgbClr val="FF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Педиатрический</a:t>
            </a:r>
          </a:p>
          <a:p>
            <a:pPr algn="ctr" eaLnBrk="1" hangingPunct="1"/>
            <a:r>
              <a:rPr lang="ru-RU" altLang="ru-RU" sz="5400" b="1" i="1">
                <a:solidFill>
                  <a:srgbClr val="FF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Факультет Оренбургского государственного медицинского университета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3348038" y="244475"/>
            <a:ext cx="5616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Amat Victoria </a:t>
            </a:r>
            <a:r>
              <a:rPr lang="ru-RU" altLang="ru-RU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uram !</a:t>
            </a:r>
          </a:p>
          <a:p>
            <a:pPr algn="ctr" eaLnBrk="1" hangingPunct="1"/>
            <a:r>
              <a:rPr lang="ru-RU" altLang="ru-RU" sz="3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любит старание!</a:t>
            </a:r>
          </a:p>
        </p:txBody>
      </p:sp>
    </p:spTree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71500"/>
            <a:ext cx="7429500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785813" y="0"/>
            <a:ext cx="7429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Вручение дипломов ректором университета</a:t>
            </a: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785813" y="5786438"/>
            <a:ext cx="7500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discere cessa</a:t>
            </a: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прекращай учиться !</a:t>
            </a:r>
            <a:r>
              <a:rPr lang="en-US" altLang="ru-RU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190625"/>
            <a:ext cx="8180388" cy="54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1214438" y="214313"/>
            <a:ext cx="7358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До свидания, </a:t>
            </a:r>
            <a:r>
              <a:rPr lang="en-US" altLang="ru-RU" sz="3600" b="1">
                <a:solidFill>
                  <a:srgbClr val="FF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Alma mater</a:t>
            </a:r>
            <a:r>
              <a:rPr lang="ru-RU" altLang="ru-RU" sz="36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! </a:t>
            </a:r>
          </a:p>
        </p:txBody>
      </p:sp>
    </p:spTree>
  </p:cSld>
  <p:clrMapOvr>
    <a:masterClrMapping/>
  </p:clrMapOvr>
  <p:transition spd="slow" advClick="0" advTm="8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3"/>
          <p:cNvSpPr>
            <a:spLocks noChangeArrowheads="1"/>
          </p:cNvSpPr>
          <p:nvPr/>
        </p:nvSpPr>
        <p:spPr bwMode="auto">
          <a:xfrm>
            <a:off x="571500" y="1214438"/>
            <a:ext cx="81438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Приказ </a:t>
            </a:r>
            <a:br>
              <a:rPr lang="ru-RU" altLang="ru-RU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Министерства здравоохранения</a:t>
            </a:r>
            <a:br>
              <a:rPr lang="ru-RU" altLang="ru-RU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РСФСР </a:t>
            </a:r>
            <a:br>
              <a:rPr lang="ru-RU" altLang="ru-RU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4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№ 73 от 30 марта 1970 года</a:t>
            </a:r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14375"/>
            <a:ext cx="3000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4143375" y="2924175"/>
            <a:ext cx="4572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доцент Б.А. Сенников</a:t>
            </a:r>
          </a:p>
          <a:p>
            <a:pPr algn="ctr" eaLnBrk="1" hangingPunct="1"/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первый декан педиатрического факультета</a:t>
            </a:r>
          </a:p>
          <a:p>
            <a:pPr algn="ctr" eaLnBrk="1" hangingPunct="1"/>
            <a:r>
              <a:rPr lang="ru-RU" alt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(1971-1972)</a:t>
            </a:r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0822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142875" y="2928938"/>
            <a:ext cx="2143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проф.</a:t>
            </a:r>
          </a:p>
          <a:p>
            <a:pPr algn="ctr" eaLnBrk="1" hangingPunct="1"/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Г.П. Бондаренко</a:t>
            </a:r>
          </a:p>
          <a:p>
            <a:pPr algn="ctr" eaLnBrk="1" hangingPunct="1"/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(1972-1976)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642938"/>
            <a:ext cx="22256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Прямоугольник 4"/>
          <p:cNvSpPr>
            <a:spLocks noChangeArrowheads="1"/>
          </p:cNvSpPr>
          <p:nvPr/>
        </p:nvSpPr>
        <p:spPr bwMode="auto">
          <a:xfrm>
            <a:off x="2357438" y="3500438"/>
            <a:ext cx="2214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проф. 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В.А. Архиреева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(1976-1983)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43063"/>
            <a:ext cx="20907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Прямоугольник 7"/>
          <p:cNvSpPr>
            <a:spLocks noChangeArrowheads="1"/>
          </p:cNvSpPr>
          <p:nvPr/>
        </p:nvSpPr>
        <p:spPr bwMode="auto">
          <a:xfrm>
            <a:off x="4643438" y="4357688"/>
            <a:ext cx="21431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проф. </a:t>
            </a:r>
          </a:p>
          <a:p>
            <a:pPr algn="ctr" eaLnBrk="1" hangingPunct="1"/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О.Б. Кузьмин</a:t>
            </a:r>
          </a:p>
          <a:p>
            <a:pPr algn="ctr" eaLnBrk="1" hangingPunct="1"/>
            <a:r>
              <a:rPr lang="ru-RU" altLang="ru-RU" sz="2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(1983-1994)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2428875"/>
            <a:ext cx="218916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Прямоугольник 9"/>
          <p:cNvSpPr>
            <a:spLocks noChangeArrowheads="1"/>
          </p:cNvSpPr>
          <p:nvPr/>
        </p:nvSpPr>
        <p:spPr bwMode="auto">
          <a:xfrm>
            <a:off x="6786563" y="5429250"/>
            <a:ext cx="2214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проф.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В.М. Боев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(1994-2001)</a:t>
            </a:r>
          </a:p>
        </p:txBody>
      </p:sp>
      <p:sp>
        <p:nvSpPr>
          <p:cNvPr id="6154" name="Прямоугольник 9"/>
          <p:cNvSpPr>
            <a:spLocks noChangeArrowheads="1"/>
          </p:cNvSpPr>
          <p:nvPr/>
        </p:nvSpPr>
        <p:spPr bwMode="auto">
          <a:xfrm>
            <a:off x="107950" y="5516563"/>
            <a:ext cx="6767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>
                <a:solidFill>
                  <a:srgbClr val="FF0000"/>
                </a:solidFill>
              </a:rPr>
              <a:t>Это блестящие педагоги, клиницисты и ученые</a:t>
            </a:r>
          </a:p>
          <a:p>
            <a:pPr eaLnBrk="1" hangingPunct="1"/>
            <a:r>
              <a:rPr lang="ru-RU" altLang="ru-RU" sz="2000">
                <a:solidFill>
                  <a:srgbClr val="FF0000"/>
                </a:solidFill>
              </a:rPr>
              <a:t> Ими создана школа педиатров Оренбургской области</a:t>
            </a:r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_09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2214562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285750" y="3571875"/>
            <a:ext cx="2571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Заведующая кафедрой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факультетской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педиатрии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проф. А.А. Вялкова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035050"/>
            <a:ext cx="2214562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3143250" y="4429125"/>
            <a:ext cx="2714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Заведующая кафедрой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госпитальной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педиатрии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проф. М.А.Скачкова</a:t>
            </a: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5786438" y="5357813"/>
            <a:ext cx="33575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Заведующий кафедрой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детской хирургии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доц. И.В. Афуков</a:t>
            </a:r>
          </a:p>
        </p:txBody>
      </p:sp>
      <p:pic>
        <p:nvPicPr>
          <p:cNvPr id="7175" name="Picture 10" descr="http://orgma.ru/images/kafedry/kafedra-detskoj-khirurgii/kdh_today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916113"/>
            <a:ext cx="21590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ОДК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37957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179388" y="2708275"/>
            <a:ext cx="357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Областная детская 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клиническая больница</a:t>
            </a:r>
          </a:p>
        </p:txBody>
      </p:sp>
      <p:pic>
        <p:nvPicPr>
          <p:cNvPr id="8196" name="Рисунок 4" descr="C:\Documents and Settings\Administrator\Мои документы\Фото\фото-09\01.04.2009\DCIM\104CANON\IMG_0485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60350"/>
            <a:ext cx="44243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4356100" y="2636838"/>
            <a:ext cx="4500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Муниципальная детская городская  клиническая больница </a:t>
            </a:r>
          </a:p>
        </p:txBody>
      </p:sp>
      <p:pic>
        <p:nvPicPr>
          <p:cNvPr id="8198" name="Picture 4" descr="4-я поликлиника  фото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73463"/>
            <a:ext cx="43767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2143125" y="6143625"/>
            <a:ext cx="4429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Детская поликлиника №4</a:t>
            </a:r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250825" y="908050"/>
            <a:ext cx="561657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>
                <a:solidFill>
                  <a:srgbClr val="FF0000"/>
                </a:solidFill>
              </a:rPr>
              <a:t>Преподавание дисциплин ведется с учетом профиля факультета: делается особый упор на анатомо-физиологические особенности детского организма, на изучение патологических процессов в детском возрасте.</a:t>
            </a:r>
          </a:p>
          <a:p>
            <a:pPr algn="ctr" eaLnBrk="1" hangingPunct="1"/>
            <a:r>
              <a:rPr lang="ru-RU" altLang="ru-RU" sz="2800">
                <a:solidFill>
                  <a:srgbClr val="FF0000"/>
                </a:solidFill>
              </a:rPr>
              <a:t> Изучение клиники заболеваний также производится в аспекте детской патологии</a:t>
            </a:r>
          </a:p>
        </p:txBody>
      </p:sp>
      <p:pic>
        <p:nvPicPr>
          <p:cNvPr id="9219" name="Picture 2" descr="http://orgma.ru/images/kafedry/kafedra-gospitalnoj-pediatrii/s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052513"/>
            <a:ext cx="29622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46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0" y="2357438"/>
            <a:ext cx="2714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Кафедра гистологии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2-й курс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0"/>
            <a:ext cx="289718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2857500" y="2357438"/>
            <a:ext cx="29289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Кафедра микробиологии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3-й курс</a:t>
            </a:r>
          </a:p>
        </p:txBody>
      </p:sp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000375"/>
            <a:ext cx="5643562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214313" y="5715000"/>
            <a:ext cx="5643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Кафедра оперативной хирургии 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и клинической анатомии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4-й курс</a:t>
            </a:r>
          </a:p>
        </p:txBody>
      </p:sp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571625"/>
            <a:ext cx="3087687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Box 9"/>
          <p:cNvSpPr txBox="1">
            <a:spLocks noChangeArrowheads="1"/>
          </p:cNvSpPr>
          <p:nvPr/>
        </p:nvSpPr>
        <p:spPr bwMode="auto">
          <a:xfrm>
            <a:off x="6000750" y="3643313"/>
            <a:ext cx="3000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Кафедра 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детской хирургии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4-й курс</a:t>
            </a:r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22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2428875"/>
            <a:ext cx="2571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Доклад 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на конференции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5-й курс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0"/>
            <a:ext cx="213201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5"/>
          <p:cNvSpPr txBox="1">
            <a:spLocks noChangeArrowheads="1"/>
          </p:cNvSpPr>
          <p:nvPr/>
        </p:nvSpPr>
        <p:spPr bwMode="auto">
          <a:xfrm>
            <a:off x="2500313" y="2428875"/>
            <a:ext cx="2786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Конкурс на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лучшего по профессии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5-й курс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0"/>
            <a:ext cx="28956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5286375" y="2428875"/>
            <a:ext cx="3071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Кто лучше всех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запеленает новорождённого?</a:t>
            </a:r>
          </a:p>
        </p:txBody>
      </p:sp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86125"/>
            <a:ext cx="20002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9"/>
          <p:cNvSpPr txBox="1">
            <a:spLocks noChangeArrowheads="1"/>
          </p:cNvSpPr>
          <p:nvPr/>
        </p:nvSpPr>
        <p:spPr bwMode="auto">
          <a:xfrm>
            <a:off x="0" y="5715000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Пока только с куклой</a:t>
            </a:r>
          </a:p>
        </p:txBody>
      </p:sp>
      <p:pic>
        <p:nvPicPr>
          <p:cNvPr id="1127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3644900"/>
            <a:ext cx="4643437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Box 11"/>
          <p:cNvSpPr txBox="1">
            <a:spLocks noChangeArrowheads="1"/>
          </p:cNvSpPr>
          <p:nvPr/>
        </p:nvSpPr>
        <p:spPr bwMode="auto">
          <a:xfrm>
            <a:off x="3000375" y="5643563"/>
            <a:ext cx="600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Победители конкурса «Лучший по профессии»</a:t>
            </a:r>
          </a:p>
        </p:txBody>
      </p:sp>
      <p:sp>
        <p:nvSpPr>
          <p:cNvPr id="11276" name="TextBox 11"/>
          <p:cNvSpPr txBox="1">
            <a:spLocks noChangeArrowheads="1"/>
          </p:cNvSpPr>
          <p:nvPr/>
        </p:nvSpPr>
        <p:spPr bwMode="auto">
          <a:xfrm>
            <a:off x="285750" y="6143625"/>
            <a:ext cx="8643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Albit aemulatio ingenia </a:t>
            </a:r>
            <a:r>
              <a:rPr lang="ru-RU" altLang="ru-RU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Соревнование развивает способности</a:t>
            </a:r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1215</TotalTime>
  <Words>223</Words>
  <Application>Microsoft Office PowerPoint</Application>
  <PresentationFormat>Экран (4:3)</PresentationFormat>
  <Paragraphs>63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Times New Roman</vt:lpstr>
      <vt:lpstr>Wingdings 2</vt:lpstr>
      <vt:lpstr>Wingdings</vt:lpstr>
      <vt:lpstr>Wingdings 3</vt:lpstr>
      <vt:lpstr>Calibri</vt:lpstr>
      <vt:lpstr>Georgia</vt:lpstr>
      <vt:lpstr>Book Antiqua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SamForum.ws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SamLab.ws</dc:creator>
  <cp:lastModifiedBy>Сгибнев Борис Владимирович</cp:lastModifiedBy>
  <cp:revision>83</cp:revision>
  <dcterms:created xsi:type="dcterms:W3CDTF">2002-01-11T03:17:52Z</dcterms:created>
  <dcterms:modified xsi:type="dcterms:W3CDTF">2015-11-06T11:26:48Z</dcterms:modified>
</cp:coreProperties>
</file>